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7CE1709-29C8-4AF9-95EB-AE6A4EE0D45A}" type="datetimeFigureOut">
              <a:rPr lang="en-US" smtClean="0"/>
              <a:t>9/26/2013</a:t>
            </a:fld>
            <a:endParaRPr lang="en-US"/>
          </a:p>
        </p:txBody>
      </p:sp>
      <p:sp>
        <p:nvSpPr>
          <p:cNvPr id="16" name="Slide Number Placeholder 15"/>
          <p:cNvSpPr>
            <a:spLocks noGrp="1"/>
          </p:cNvSpPr>
          <p:nvPr>
            <p:ph type="sldNum" sz="quarter" idx="11"/>
          </p:nvPr>
        </p:nvSpPr>
        <p:spPr/>
        <p:txBody>
          <a:bodyPr/>
          <a:lstStyle/>
          <a:p>
            <a:fld id="{F6D9FE3F-C288-4306-9270-B38A681DF6D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CE1709-29C8-4AF9-95EB-AE6A4EE0D45A}"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9FE3F-C288-4306-9270-B38A681DF6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CE1709-29C8-4AF9-95EB-AE6A4EE0D45A}"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9FE3F-C288-4306-9270-B38A681DF6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7CE1709-29C8-4AF9-95EB-AE6A4EE0D45A}" type="datetimeFigureOut">
              <a:rPr lang="en-US" smtClean="0"/>
              <a:t>9/26/2013</a:t>
            </a:fld>
            <a:endParaRPr lang="en-US"/>
          </a:p>
        </p:txBody>
      </p:sp>
      <p:sp>
        <p:nvSpPr>
          <p:cNvPr id="15" name="Slide Number Placeholder 14"/>
          <p:cNvSpPr>
            <a:spLocks noGrp="1"/>
          </p:cNvSpPr>
          <p:nvPr>
            <p:ph type="sldNum" sz="quarter" idx="15"/>
          </p:nvPr>
        </p:nvSpPr>
        <p:spPr/>
        <p:txBody>
          <a:bodyPr/>
          <a:lstStyle>
            <a:lvl1pPr algn="ctr">
              <a:defRPr/>
            </a:lvl1pPr>
          </a:lstStyle>
          <a:p>
            <a:fld id="{F6D9FE3F-C288-4306-9270-B38A681DF6D4}"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CE1709-29C8-4AF9-95EB-AE6A4EE0D45A}"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9FE3F-C288-4306-9270-B38A681DF6D4}"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CE1709-29C8-4AF9-95EB-AE6A4EE0D45A}"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9FE3F-C288-4306-9270-B38A681DF6D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D9FE3F-C288-4306-9270-B38A681DF6D4}"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7CE1709-29C8-4AF9-95EB-AE6A4EE0D45A}" type="datetimeFigureOut">
              <a:rPr lang="en-US" smtClean="0"/>
              <a:t>9/26/2013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CE1709-29C8-4AF9-95EB-AE6A4EE0D45A}" type="datetimeFigureOut">
              <a:rPr lang="en-US" smtClean="0"/>
              <a:t>9/26/2013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9FE3F-C288-4306-9270-B38A681DF6D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E1709-29C8-4AF9-95EB-AE6A4EE0D45A}" type="datetimeFigureOut">
              <a:rPr lang="en-US" smtClean="0"/>
              <a:t>9/26/2013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9FE3F-C288-4306-9270-B38A681DF6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7CE1709-29C8-4AF9-95EB-AE6A4EE0D45A}" type="datetimeFigureOut">
              <a:rPr lang="en-US" smtClean="0"/>
              <a:t>9/26/2013</a:t>
            </a:fld>
            <a:endParaRPr lang="en-US"/>
          </a:p>
        </p:txBody>
      </p:sp>
      <p:sp>
        <p:nvSpPr>
          <p:cNvPr id="9" name="Slide Number Placeholder 8"/>
          <p:cNvSpPr>
            <a:spLocks noGrp="1"/>
          </p:cNvSpPr>
          <p:nvPr>
            <p:ph type="sldNum" sz="quarter" idx="15"/>
          </p:nvPr>
        </p:nvSpPr>
        <p:spPr/>
        <p:txBody>
          <a:bodyPr/>
          <a:lstStyle/>
          <a:p>
            <a:fld id="{F6D9FE3F-C288-4306-9270-B38A681DF6D4}"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7CE1709-29C8-4AF9-95EB-AE6A4EE0D45A}" type="datetimeFigureOut">
              <a:rPr lang="en-US" smtClean="0"/>
              <a:t>9/26/2013</a:t>
            </a:fld>
            <a:endParaRPr lang="en-US"/>
          </a:p>
        </p:txBody>
      </p:sp>
      <p:sp>
        <p:nvSpPr>
          <p:cNvPr id="9" name="Slide Number Placeholder 8"/>
          <p:cNvSpPr>
            <a:spLocks noGrp="1"/>
          </p:cNvSpPr>
          <p:nvPr>
            <p:ph type="sldNum" sz="quarter" idx="11"/>
          </p:nvPr>
        </p:nvSpPr>
        <p:spPr/>
        <p:txBody>
          <a:bodyPr/>
          <a:lstStyle/>
          <a:p>
            <a:fld id="{F6D9FE3F-C288-4306-9270-B38A681DF6D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7CE1709-29C8-4AF9-95EB-AE6A4EE0D45A}" type="datetimeFigureOut">
              <a:rPr lang="en-US" smtClean="0"/>
              <a:t>9/26/2013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D9FE3F-C288-4306-9270-B38A681DF6D4}"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hyperlink" Target="http://whc.unesco.org/en/list/374/video" TargetMode="External"/><Relationship Id="rId2" Type="http://schemas.openxmlformats.org/officeDocument/2006/relationships/hyperlink" Target="http://whc.unesco.org/en/list/488/video" TargetMode="Externa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HCPp7XWZfHo&amp;list=PL949F2F18D3AB09C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presseurop.eu/files/images/article/middle-age-UE-separatists.jpg?1354537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199" y="2971800"/>
            <a:ext cx="5943600" cy="2308324"/>
          </a:xfrm>
          <a:prstGeom prst="rect">
            <a:avLst/>
          </a:prstGeom>
          <a:noFill/>
        </p:spPr>
        <p:txBody>
          <a:bodyPr wrap="square" rtlCol="0">
            <a:spAutoFit/>
          </a:bodyPr>
          <a:lstStyle/>
          <a:p>
            <a:pPr algn="ctr"/>
            <a:r>
              <a:rPr lang="en-US" sz="7200" b="1" dirty="0" smtClean="0">
                <a:latin typeface="Baskerville Old Face" pitchFamily="18" charset="0"/>
              </a:rPr>
              <a:t>The Feudal System</a:t>
            </a:r>
            <a:endParaRPr lang="en-US" sz="7200" b="1" dirty="0">
              <a:latin typeface="Baskerville Old Face" pitchFamily="18" charset="0"/>
            </a:endParaRPr>
          </a:p>
        </p:txBody>
      </p:sp>
    </p:spTree>
    <p:extLst>
      <p:ext uri="{BB962C8B-B14F-4D97-AF65-F5344CB8AC3E}">
        <p14:creationId xmlns:p14="http://schemas.microsoft.com/office/powerpoint/2010/main" val="3663855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Noble Birth- Nobles</a:t>
            </a:r>
            <a:endParaRPr lang="en-US" dirty="0"/>
          </a:p>
        </p:txBody>
      </p:sp>
      <p:pic>
        <p:nvPicPr>
          <p:cNvPr id="9220" name="Picture 4" descr="http://www.avictorian.com/avictorian/aris_rank_crown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2926774" cy="4953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600200"/>
            <a:ext cx="3733800" cy="3139321"/>
          </a:xfrm>
          <a:prstGeom prst="rect">
            <a:avLst/>
          </a:prstGeom>
          <a:noFill/>
        </p:spPr>
        <p:txBody>
          <a:bodyPr wrap="square" rtlCol="0">
            <a:spAutoFit/>
          </a:bodyPr>
          <a:lstStyle/>
          <a:p>
            <a:r>
              <a:rPr lang="en-US" dirty="0" smtClean="0"/>
              <a:t>Baron, lord, duke, earl, count, marquis, these are all titles of nobility.  They are all nobles.  You were born a noble in the Middle Ages and your children became nobles as well.   </a:t>
            </a:r>
          </a:p>
          <a:p>
            <a:endParaRPr lang="en-US" dirty="0"/>
          </a:p>
          <a:p>
            <a:r>
              <a:rPr lang="en-US" dirty="0" smtClean="0"/>
              <a:t>Nobles oversaw their fiefdom which may have included several manors who they gave to their vassals (lesser lords).</a:t>
            </a:r>
            <a:endParaRPr lang="en-US" dirty="0"/>
          </a:p>
        </p:txBody>
      </p:sp>
    </p:spTree>
    <p:extLst>
      <p:ext uri="{BB962C8B-B14F-4D97-AF65-F5344CB8AC3E}">
        <p14:creationId xmlns:p14="http://schemas.microsoft.com/office/powerpoint/2010/main" val="1440827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Its good to be the king(or queen)-Monarchs</a:t>
            </a:r>
            <a:endParaRPr lang="en-US" sz="3600" dirty="0"/>
          </a:p>
        </p:txBody>
      </p:sp>
      <p:sp>
        <p:nvSpPr>
          <p:cNvPr id="3" name="TextBox 2"/>
          <p:cNvSpPr txBox="1"/>
          <p:nvPr/>
        </p:nvSpPr>
        <p:spPr>
          <a:xfrm>
            <a:off x="685800" y="1752600"/>
            <a:ext cx="3429000" cy="3693319"/>
          </a:xfrm>
          <a:prstGeom prst="rect">
            <a:avLst/>
          </a:prstGeom>
          <a:noFill/>
        </p:spPr>
        <p:txBody>
          <a:bodyPr wrap="square" rtlCol="0">
            <a:spAutoFit/>
          </a:bodyPr>
          <a:lstStyle/>
          <a:p>
            <a:r>
              <a:rPr lang="en-US" dirty="0" smtClean="0"/>
              <a:t>Monarchs were also of noble birth but had inherited their power from their mother or father.  You could not marry into the position of sole leader it had to be inherited. Monarchs ruled with absolute power in the Middle Ages and ruled by </a:t>
            </a:r>
            <a:r>
              <a:rPr lang="en-US" dirty="0" smtClean="0">
                <a:solidFill>
                  <a:srgbClr val="FFFF00"/>
                </a:solidFill>
              </a:rPr>
              <a:t>Divine Right, the belief that their power came directly from God. </a:t>
            </a:r>
            <a:r>
              <a:rPr lang="en-US" dirty="0" smtClean="0"/>
              <a:t> When you died your power passed to the oldest born son  or if there was none the oldest daughter.</a:t>
            </a:r>
            <a:endParaRPr lang="en-US" dirty="0">
              <a:solidFill>
                <a:srgbClr val="FFFF00"/>
              </a:solidFill>
            </a:endParaRPr>
          </a:p>
        </p:txBody>
      </p:sp>
      <p:pic>
        <p:nvPicPr>
          <p:cNvPr id="11266" name="Picture 2" descr="http://t1.gstatic.com/images?q=tbn:ANd9GcROF0II9IjIx7NEWOvnJTZS9ZTJVI0qTtmsR86qWY55eKlzmhW6:2.bp.blogspot.com/-adMFhNh0Clw/Ty72ffSwecI/AAAAAAAAAUQ/Mm4cazY3ifI/s1600/Kings,%2Bquee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176807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0.gstatic.com/images?q=tbn:ANd9GcRobPI2waGUOfCuI9KBAG0Bc3vNap0Vy4EeBEv2m4WJCf1CezYu:www.jewishfolksongs.com/userfiles/10(sm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67200"/>
            <a:ext cx="23622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0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Stone Sweet Home-Castles</a:t>
            </a:r>
            <a:endParaRPr lang="en-US" dirty="0"/>
          </a:p>
        </p:txBody>
      </p:sp>
      <p:sp>
        <p:nvSpPr>
          <p:cNvPr id="3" name="TextBox 2"/>
          <p:cNvSpPr txBox="1"/>
          <p:nvPr/>
        </p:nvSpPr>
        <p:spPr>
          <a:xfrm>
            <a:off x="437866" y="1295400"/>
            <a:ext cx="3505200" cy="5355312"/>
          </a:xfrm>
          <a:prstGeom prst="rect">
            <a:avLst/>
          </a:prstGeom>
          <a:noFill/>
        </p:spPr>
        <p:txBody>
          <a:bodyPr wrap="square" rtlCol="0">
            <a:spAutoFit/>
          </a:bodyPr>
          <a:lstStyle/>
          <a:p>
            <a:r>
              <a:rPr lang="en-US" dirty="0" smtClean="0"/>
              <a:t>Castles were the homes of both nobles and kings.</a:t>
            </a:r>
          </a:p>
          <a:p>
            <a:endParaRPr lang="en-US" dirty="0"/>
          </a:p>
          <a:p>
            <a:r>
              <a:rPr lang="en-US" dirty="0" smtClean="0"/>
              <a:t>Over time castle builders made improvements to the types of castles that were made.  </a:t>
            </a:r>
          </a:p>
          <a:p>
            <a:endParaRPr lang="en-US" dirty="0"/>
          </a:p>
          <a:p>
            <a:r>
              <a:rPr lang="en-US" dirty="0" smtClean="0"/>
              <a:t>The first type were </a:t>
            </a:r>
            <a:r>
              <a:rPr lang="en-US" dirty="0" err="1" smtClean="0">
                <a:solidFill>
                  <a:srgbClr val="FFFF00"/>
                </a:solidFill>
              </a:rPr>
              <a:t>motte</a:t>
            </a:r>
            <a:r>
              <a:rPr lang="en-US" dirty="0" smtClean="0">
                <a:solidFill>
                  <a:srgbClr val="FFFF00"/>
                </a:solidFill>
              </a:rPr>
              <a:t> and bailey</a:t>
            </a:r>
            <a:r>
              <a:rPr lang="en-US" dirty="0" smtClean="0"/>
              <a:t>, made of wood and earth.</a:t>
            </a:r>
          </a:p>
          <a:p>
            <a:endParaRPr lang="en-US" dirty="0"/>
          </a:p>
          <a:p>
            <a:r>
              <a:rPr lang="en-US" dirty="0" smtClean="0"/>
              <a:t>The second were </a:t>
            </a:r>
            <a:r>
              <a:rPr lang="en-US" dirty="0" smtClean="0">
                <a:solidFill>
                  <a:srgbClr val="FFFF00"/>
                </a:solidFill>
              </a:rPr>
              <a:t>stone keeps</a:t>
            </a:r>
            <a:r>
              <a:rPr lang="en-US" dirty="0" smtClean="0"/>
              <a:t>, named for the innermost part of the castle, the keep.</a:t>
            </a:r>
          </a:p>
          <a:p>
            <a:endParaRPr lang="en-US" dirty="0"/>
          </a:p>
          <a:p>
            <a:r>
              <a:rPr lang="en-US" dirty="0" smtClean="0"/>
              <a:t>Last to come along were </a:t>
            </a:r>
            <a:r>
              <a:rPr lang="en-US" dirty="0" smtClean="0">
                <a:solidFill>
                  <a:srgbClr val="FFFF00"/>
                </a:solidFill>
              </a:rPr>
              <a:t>concentric</a:t>
            </a:r>
            <a:r>
              <a:rPr lang="en-US" dirty="0" smtClean="0"/>
              <a:t> castles, which had two layers of walls.</a:t>
            </a:r>
          </a:p>
          <a:p>
            <a:endParaRPr lang="en-US" dirty="0"/>
          </a:p>
          <a:p>
            <a:endParaRPr lang="en-US" dirty="0"/>
          </a:p>
        </p:txBody>
      </p:sp>
      <p:pic>
        <p:nvPicPr>
          <p:cNvPr id="12290" name="Picture 2" descr="http://medievaltimes.edublogs.org/files/2009/11/Castles-Typ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066" y="1447800"/>
            <a:ext cx="4724400" cy="430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71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 Sweet Home-Castles</a:t>
            </a:r>
          </a:p>
        </p:txBody>
      </p:sp>
      <p:pic>
        <p:nvPicPr>
          <p:cNvPr id="13314" name="Picture 2" descr="http://mcs82010.wikispaces.com/file/view/Layout-of-a-Castle.jpg/161067673/Layout-of-a-Cas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97535"/>
            <a:ext cx="4517975" cy="302686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ness-scape.co.uk/castle/images/tow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762632"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25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5/50/Conway_Cast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4267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upload.wikimedia.org/wikipedia/commons/f/fa/Caernarfon_Castle_1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7" y="3276600"/>
            <a:ext cx="4291013" cy="30734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stirling.gov.uk/__images/planning,-regulation-_and_-waste/tourism/image-galleries/stirling-castle0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598" y="482600"/>
            <a:ext cx="409258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upload.wikimedia.org/wikipedia/commons/thumb/3/34/Bodiam_Castle_fromthe_north.jpg/800px-Bodiam_Castle_fromthe_nor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547" y="3453606"/>
            <a:ext cx="4119132" cy="289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468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Castle Clips</a:t>
            </a:r>
            <a:endParaRPr lang="en-US" dirty="0"/>
          </a:p>
        </p:txBody>
      </p:sp>
      <p:sp>
        <p:nvSpPr>
          <p:cNvPr id="3" name="Rectangle 2"/>
          <p:cNvSpPr/>
          <p:nvPr/>
        </p:nvSpPr>
        <p:spPr>
          <a:xfrm>
            <a:off x="990600" y="2590800"/>
            <a:ext cx="5562600" cy="369332"/>
          </a:xfrm>
          <a:prstGeom prst="rect">
            <a:avLst/>
          </a:prstGeom>
        </p:spPr>
        <p:txBody>
          <a:bodyPr wrap="square">
            <a:spAutoFit/>
          </a:bodyPr>
          <a:lstStyle/>
          <a:p>
            <a:r>
              <a:rPr lang="en-US" dirty="0">
                <a:hlinkClick r:id="rId2"/>
              </a:rPr>
              <a:t>http://whc.unesco.org/en/list/488/video</a:t>
            </a:r>
            <a:endParaRPr lang="en-US" dirty="0"/>
          </a:p>
        </p:txBody>
      </p:sp>
      <p:sp>
        <p:nvSpPr>
          <p:cNvPr id="4" name="Rectangle 3"/>
          <p:cNvSpPr/>
          <p:nvPr/>
        </p:nvSpPr>
        <p:spPr>
          <a:xfrm>
            <a:off x="990600" y="3244334"/>
            <a:ext cx="4876800" cy="369332"/>
          </a:xfrm>
          <a:prstGeom prst="rect">
            <a:avLst/>
          </a:prstGeom>
        </p:spPr>
        <p:txBody>
          <a:bodyPr wrap="square">
            <a:spAutoFit/>
          </a:bodyPr>
          <a:lstStyle/>
          <a:p>
            <a:r>
              <a:rPr lang="en-US" dirty="0">
                <a:hlinkClick r:id="rId3"/>
              </a:rPr>
              <a:t>http://whc.unesco.org/en/list/374/video</a:t>
            </a:r>
            <a:endParaRPr lang="en-US" dirty="0"/>
          </a:p>
        </p:txBody>
      </p:sp>
      <p:pic>
        <p:nvPicPr>
          <p:cNvPr id="15362" name="Picture 2" descr="http://2.bp.blogspot.com/-uv3UhUKb1Aw/TizipjlFh3I/AAAAAAAAYoA/5zQEp5SXtUI/d/windows+7+wallpapers+%2528102%25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902122"/>
            <a:ext cx="3772714" cy="235794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exploring-castles.com/image-files/scotland_castles_dunnott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 y="3886200"/>
            <a:ext cx="3165158" cy="2373868"/>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t2.gstatic.com/images?q=tbn:ANd9GcRV6NqdhS7r10OdbMNv7qT0tl4NYLH_SnzTQ_mm-mFBpy9FMQc1LQ:channel.nationalgeographic.com/exposure/content/photo/photo/1705835_medieval-castle-exterior_u4otpkuoohegc34cxym6cgqbe3ncurxrbvj6lwuht2ya6mzmafma_610x45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6300" y="927615"/>
            <a:ext cx="3339476" cy="250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24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0727" y="1796478"/>
            <a:ext cx="5943600" cy="923330"/>
          </a:xfrm>
          <a:prstGeom prst="rect">
            <a:avLst/>
          </a:prstGeom>
        </p:spPr>
        <p:txBody>
          <a:bodyPr wrap="square">
            <a:spAutoFit/>
          </a:bodyPr>
          <a:lstStyle/>
          <a:p>
            <a:r>
              <a:rPr lang="en-US" dirty="0" smtClean="0">
                <a:solidFill>
                  <a:srgbClr val="00B0F0"/>
                </a:solidFill>
                <a:hlinkClick r:id="rId2"/>
              </a:rPr>
              <a:t>http://www.youtube.com/watch?v=HCPp7XWZfHo&amp;list=PL949F2F18D3AB09C1</a:t>
            </a:r>
            <a:endParaRPr lang="en-US" dirty="0" smtClean="0">
              <a:solidFill>
                <a:srgbClr val="00B0F0"/>
              </a:solidFill>
            </a:endParaRPr>
          </a:p>
          <a:p>
            <a:endParaRPr lang="en-US" dirty="0"/>
          </a:p>
        </p:txBody>
      </p:sp>
      <p:sp>
        <p:nvSpPr>
          <p:cNvPr id="5" name="TextBox 4"/>
          <p:cNvSpPr txBox="1"/>
          <p:nvPr/>
        </p:nvSpPr>
        <p:spPr>
          <a:xfrm>
            <a:off x="1284027" y="1361280"/>
            <a:ext cx="6477000" cy="400110"/>
          </a:xfrm>
          <a:prstGeom prst="rect">
            <a:avLst/>
          </a:prstGeom>
          <a:noFill/>
        </p:spPr>
        <p:txBody>
          <a:bodyPr wrap="square" rtlCol="0">
            <a:spAutoFit/>
          </a:bodyPr>
          <a:lstStyle/>
          <a:p>
            <a:r>
              <a:rPr lang="en-US" sz="2000" dirty="0" smtClean="0"/>
              <a:t>Click the link for a quick clip to review the Feudal System</a:t>
            </a:r>
            <a:endParaRPr lang="en-US" sz="2000" dirty="0"/>
          </a:p>
        </p:txBody>
      </p:sp>
      <p:sp>
        <p:nvSpPr>
          <p:cNvPr id="6" name="TextBox 5"/>
          <p:cNvSpPr txBox="1"/>
          <p:nvPr/>
        </p:nvSpPr>
        <p:spPr>
          <a:xfrm>
            <a:off x="1404013" y="423165"/>
            <a:ext cx="6335973" cy="923330"/>
          </a:xfrm>
          <a:prstGeom prst="rect">
            <a:avLst/>
          </a:prstGeom>
          <a:noFill/>
        </p:spPr>
        <p:txBody>
          <a:bodyPr wrap="square" rtlCol="0">
            <a:spAutoFit/>
          </a:bodyPr>
          <a:lstStyle/>
          <a:p>
            <a:r>
              <a:rPr lang="en-US" sz="5400" dirty="0" smtClean="0"/>
              <a:t>What is Feudalism?</a:t>
            </a:r>
            <a:endParaRPr lang="en-US" sz="5400" dirty="0"/>
          </a:p>
        </p:txBody>
      </p:sp>
      <p:pic>
        <p:nvPicPr>
          <p:cNvPr id="1026" name="Picture 2" descr="http://duffystirling.files.wordpress.com/2012/06/feudal-pyramid-of-po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0727" y="2351964"/>
            <a:ext cx="5665527" cy="41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75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some important terms?</a:t>
            </a:r>
            <a:endParaRPr lang="en-US" dirty="0"/>
          </a:p>
        </p:txBody>
      </p:sp>
      <p:pic>
        <p:nvPicPr>
          <p:cNvPr id="2050" name="Picture 2" descr="http://www.markville.ss.yrdsb.edu.on.ca/projects/classof2007/16chong/wong/vass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87070"/>
            <a:ext cx="1981199" cy="1307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5564" y="1587071"/>
            <a:ext cx="4038600" cy="923330"/>
          </a:xfrm>
          <a:prstGeom prst="rect">
            <a:avLst/>
          </a:prstGeom>
          <a:noFill/>
        </p:spPr>
        <p:txBody>
          <a:bodyPr wrap="square" rtlCol="0">
            <a:spAutoFit/>
          </a:bodyPr>
          <a:lstStyle/>
          <a:p>
            <a:r>
              <a:rPr lang="en-US" dirty="0" smtClean="0"/>
              <a:t>Vassal- A vassal is anyone who receives land in exchange for loyalty and service.</a:t>
            </a:r>
            <a:endParaRPr lang="en-US" dirty="0"/>
          </a:p>
        </p:txBody>
      </p:sp>
      <p:pic>
        <p:nvPicPr>
          <p:cNvPr id="2052" name="Picture 4" descr="http://www.cartographersguild.com/attachments/mapping-challenge-archive/37910d1313790323-august-2011-entry-aerie-fief-aerie-fie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1825" y="3053687"/>
            <a:ext cx="2060748" cy="1268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5564" y="3200400"/>
            <a:ext cx="3591636" cy="923330"/>
          </a:xfrm>
          <a:prstGeom prst="rect">
            <a:avLst/>
          </a:prstGeom>
          <a:noFill/>
        </p:spPr>
        <p:txBody>
          <a:bodyPr wrap="square" rtlCol="0">
            <a:spAutoFit/>
          </a:bodyPr>
          <a:lstStyle/>
          <a:p>
            <a:r>
              <a:rPr lang="en-US" dirty="0" smtClean="0"/>
              <a:t>Fief- A fief is land that was given to a vassal in exchange for their loyalty.</a:t>
            </a:r>
            <a:endParaRPr lang="en-US" dirty="0"/>
          </a:p>
        </p:txBody>
      </p:sp>
      <p:sp>
        <p:nvSpPr>
          <p:cNvPr id="6" name="TextBox 5"/>
          <p:cNvSpPr txBox="1"/>
          <p:nvPr/>
        </p:nvSpPr>
        <p:spPr>
          <a:xfrm>
            <a:off x="675564" y="4953000"/>
            <a:ext cx="3363036" cy="1200329"/>
          </a:xfrm>
          <a:prstGeom prst="rect">
            <a:avLst/>
          </a:prstGeom>
          <a:noFill/>
        </p:spPr>
        <p:txBody>
          <a:bodyPr wrap="square" rtlCol="0">
            <a:spAutoFit/>
          </a:bodyPr>
          <a:lstStyle/>
          <a:p>
            <a:r>
              <a:rPr lang="en-US" dirty="0" smtClean="0"/>
              <a:t>Manor-  Many fiefs were divided into these. It was a small village, some farmland, and a manor house.</a:t>
            </a:r>
            <a:endParaRPr lang="en-US" dirty="0"/>
          </a:p>
        </p:txBody>
      </p:sp>
      <p:pic>
        <p:nvPicPr>
          <p:cNvPr id="2056" name="Picture 8" descr="http://resources.teachnet.ie/mmorrin/norman/images/man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800600"/>
            <a:ext cx="2028018" cy="12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51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dgh.wikispaces.com/file/view/wh06msc09hcu011ap.jpg/76599259/wh06msc09hcu011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305800" cy="39218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762000"/>
            <a:ext cx="7086600" cy="523220"/>
          </a:xfrm>
          <a:prstGeom prst="rect">
            <a:avLst/>
          </a:prstGeom>
          <a:noFill/>
        </p:spPr>
        <p:txBody>
          <a:bodyPr wrap="square" rtlCol="0">
            <a:spAutoFit/>
          </a:bodyPr>
          <a:lstStyle/>
          <a:p>
            <a:r>
              <a:rPr lang="en-US" sz="2800" dirty="0" smtClean="0"/>
              <a:t>A Typical Medieval Manor Looked Like This</a:t>
            </a:r>
            <a:endParaRPr lang="en-US" sz="2800" dirty="0"/>
          </a:p>
        </p:txBody>
      </p:sp>
    </p:spTree>
    <p:extLst>
      <p:ext uri="{BB962C8B-B14F-4D97-AF65-F5344CB8AC3E}">
        <p14:creationId xmlns:p14="http://schemas.microsoft.com/office/powerpoint/2010/main" val="3887960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78" y="-228600"/>
            <a:ext cx="8229600" cy="1219200"/>
          </a:xfrm>
        </p:spPr>
        <p:txBody>
          <a:bodyPr/>
          <a:lstStyle/>
          <a:p>
            <a:r>
              <a:rPr lang="en-US" dirty="0" smtClean="0"/>
              <a:t>Life at the Bottom- Peasants</a:t>
            </a:r>
            <a:endParaRPr lang="en-US" dirty="0"/>
          </a:p>
        </p:txBody>
      </p:sp>
      <p:sp>
        <p:nvSpPr>
          <p:cNvPr id="3" name="Rectangle 2"/>
          <p:cNvSpPr/>
          <p:nvPr/>
        </p:nvSpPr>
        <p:spPr>
          <a:xfrm>
            <a:off x="441278" y="1066800"/>
            <a:ext cx="4267200" cy="5262979"/>
          </a:xfrm>
          <a:prstGeom prst="rect">
            <a:avLst/>
          </a:prstGeom>
        </p:spPr>
        <p:txBody>
          <a:bodyPr wrap="square">
            <a:spAutoFit/>
          </a:bodyPr>
          <a:lstStyle/>
          <a:p>
            <a:r>
              <a:rPr lang="en-US" sz="1600" dirty="0"/>
              <a:t>Most of the village people were called</a:t>
            </a:r>
            <a:r>
              <a:rPr lang="en-US" sz="1600" dirty="0">
                <a:solidFill>
                  <a:srgbClr val="FFFF00"/>
                </a:solidFill>
              </a:rPr>
              <a:t> </a:t>
            </a:r>
            <a:r>
              <a:rPr lang="en-US" sz="1600" u="sng" dirty="0" smtClean="0">
                <a:solidFill>
                  <a:srgbClr val="FFFF00"/>
                </a:solidFill>
              </a:rPr>
              <a:t>serfs or </a:t>
            </a:r>
            <a:r>
              <a:rPr lang="en-US" sz="1600" u="sng" dirty="0" err="1" smtClean="0">
                <a:solidFill>
                  <a:srgbClr val="FFFF00"/>
                </a:solidFill>
              </a:rPr>
              <a:t>villien</a:t>
            </a:r>
            <a:r>
              <a:rPr lang="en-US" sz="1600" dirty="0" err="1" smtClean="0">
                <a:solidFill>
                  <a:srgbClr val="FFFF00"/>
                </a:solidFill>
              </a:rPr>
              <a:t>s</a:t>
            </a:r>
            <a:r>
              <a:rPr lang="en-US" sz="1600" dirty="0" smtClean="0">
                <a:solidFill>
                  <a:srgbClr val="FFFF00"/>
                </a:solidFill>
              </a:rPr>
              <a:t>. </a:t>
            </a:r>
            <a:r>
              <a:rPr lang="en-US" sz="1600" dirty="0"/>
              <a:t>The lord of the manor gave each </a:t>
            </a:r>
            <a:r>
              <a:rPr lang="en-US" sz="1600" dirty="0" smtClean="0"/>
              <a:t>serf </a:t>
            </a:r>
            <a:r>
              <a:rPr lang="en-US" sz="1600" dirty="0"/>
              <a:t>space for a house and small garden, strips in the </a:t>
            </a:r>
            <a:r>
              <a:rPr lang="en-US" sz="1600" dirty="0" smtClean="0"/>
              <a:t>farming </a:t>
            </a:r>
            <a:r>
              <a:rPr lang="en-US" sz="1600" dirty="0"/>
              <a:t>fields and a share in the hay meadow, common land and woodland. Instead of paying rent, the </a:t>
            </a:r>
            <a:r>
              <a:rPr lang="en-US" sz="1600" dirty="0" smtClean="0"/>
              <a:t>serfs </a:t>
            </a:r>
            <a:r>
              <a:rPr lang="en-US" sz="1600" dirty="0"/>
              <a:t>would work on certain days for the </a:t>
            </a:r>
            <a:r>
              <a:rPr lang="en-US" sz="1600" dirty="0" err="1"/>
              <a:t>lord.In</a:t>
            </a:r>
            <a:r>
              <a:rPr lang="en-US" sz="1600" dirty="0"/>
              <a:t> February or March, they would do several days’ </a:t>
            </a:r>
            <a:r>
              <a:rPr lang="en-US" sz="1600" dirty="0" smtClean="0"/>
              <a:t>plowing on </a:t>
            </a:r>
            <a:r>
              <a:rPr lang="en-US" sz="1600" dirty="0"/>
              <a:t>the lord’s land but they had to provide their own food. Once in summer and once in autumn, they would be expected to do one day’s </a:t>
            </a:r>
            <a:r>
              <a:rPr lang="en-US" sz="1600" dirty="0" smtClean="0"/>
              <a:t>plowing and </a:t>
            </a:r>
            <a:r>
              <a:rPr lang="en-US" sz="1600" dirty="0"/>
              <a:t>one day’s </a:t>
            </a:r>
            <a:r>
              <a:rPr lang="en-US" sz="1600" dirty="0" smtClean="0"/>
              <a:t>harrowing ( flattening out the plowed soil), </a:t>
            </a:r>
            <a:r>
              <a:rPr lang="en-US" sz="1600" dirty="0"/>
              <a:t>but on these occasions the lord would give them food twice a day. </a:t>
            </a:r>
            <a:endParaRPr lang="en-US" sz="1600" dirty="0" smtClean="0"/>
          </a:p>
          <a:p>
            <a:endParaRPr lang="en-US" sz="1600" dirty="0"/>
          </a:p>
          <a:p>
            <a:r>
              <a:rPr lang="en-US" sz="1600" dirty="0"/>
              <a:t>There would also be other regular work to be done on the lord’s strips, like </a:t>
            </a:r>
            <a:r>
              <a:rPr lang="en-US" sz="1600" dirty="0" smtClean="0"/>
              <a:t>removing the </a:t>
            </a:r>
            <a:r>
              <a:rPr lang="en-US" sz="1600" dirty="0"/>
              <a:t>weeds. Besides this work, week by week, there were special times when the </a:t>
            </a:r>
            <a:r>
              <a:rPr lang="en-US" sz="1600" dirty="0" smtClean="0"/>
              <a:t>serf’s </a:t>
            </a:r>
            <a:r>
              <a:rPr lang="en-US" sz="1600" dirty="0"/>
              <a:t>whole family had to work; cutting and carrying the lord’s hay and reaping and carrying his corn</a:t>
            </a:r>
          </a:p>
        </p:txBody>
      </p:sp>
      <p:pic>
        <p:nvPicPr>
          <p:cNvPr id="5122" name="Picture 2" descr="http://t1.gstatic.com/images?q=tbn:ANd9GcS5ulZMnCGLDeBPg6lIGdk43ofYebX7HQEJiwZknSxxEJ5oqOoe:gregorycanada3.wikispaces.com/file/view/peasant-costume2.gif/218087314/peasant-costum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14400"/>
            <a:ext cx="2513364" cy="24145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yths.e2bn.org/library/1154203653/nedieval_farming.te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346" y="3505200"/>
            <a:ext cx="2857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49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at the  Bottom-Peasants</a:t>
            </a:r>
            <a:endParaRPr lang="en-US" dirty="0"/>
          </a:p>
        </p:txBody>
      </p:sp>
      <p:sp>
        <p:nvSpPr>
          <p:cNvPr id="3" name="Rectangle 2"/>
          <p:cNvSpPr/>
          <p:nvPr/>
        </p:nvSpPr>
        <p:spPr>
          <a:xfrm>
            <a:off x="685800" y="1600200"/>
            <a:ext cx="3886200" cy="4247317"/>
          </a:xfrm>
          <a:prstGeom prst="rect">
            <a:avLst/>
          </a:prstGeom>
        </p:spPr>
        <p:txBody>
          <a:bodyPr wrap="square">
            <a:spAutoFit/>
          </a:bodyPr>
          <a:lstStyle/>
          <a:p>
            <a:r>
              <a:rPr lang="en-US" dirty="0"/>
              <a:t>Although not technically a slave, a serf was bound to a lord for life. He could own no property and needed the lord's permission to marry. Under no circumstance could a serf leave the land without the lord's permission unless he chose to run away. If he ran to a town and managed to stay there for a year and a day, he was a free man. However, the serf did have rights. He could not be displaced if the manor changed hands. He could not be required to fight, and he was entitled to the protection of the lord.</a:t>
            </a:r>
            <a:br>
              <a:rPr lang="en-US" dirty="0"/>
            </a:br>
            <a:endParaRPr lang="en-US" dirty="0"/>
          </a:p>
        </p:txBody>
      </p:sp>
      <p:pic>
        <p:nvPicPr>
          <p:cNvPr id="4098" name="Picture 2" descr="http://www.artchive.com/artchive/l/le_nain/peasant_fami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295400"/>
            <a:ext cx="3200400" cy="22575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itaroberts.files.wordpress.com/2013/03/peasants-life-in-the-middle-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23858"/>
            <a:ext cx="205062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51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Armed Warriors- Knights</a:t>
            </a:r>
            <a:endParaRPr lang="en-US" dirty="0"/>
          </a:p>
        </p:txBody>
      </p:sp>
      <p:sp>
        <p:nvSpPr>
          <p:cNvPr id="3" name="TextBox 2"/>
          <p:cNvSpPr txBox="1"/>
          <p:nvPr/>
        </p:nvSpPr>
        <p:spPr>
          <a:xfrm>
            <a:off x="609600" y="1676400"/>
            <a:ext cx="5181600" cy="4401205"/>
          </a:xfrm>
          <a:prstGeom prst="rect">
            <a:avLst/>
          </a:prstGeom>
          <a:noFill/>
        </p:spPr>
        <p:txBody>
          <a:bodyPr wrap="square" rtlCol="0">
            <a:spAutoFit/>
          </a:bodyPr>
          <a:lstStyle/>
          <a:p>
            <a:r>
              <a:rPr lang="en-US" sz="1400" dirty="0"/>
              <a:t> </a:t>
            </a:r>
            <a:r>
              <a:rPr lang="en-US" sz="1400" dirty="0" smtClean="0"/>
              <a:t>The word </a:t>
            </a:r>
            <a:r>
              <a:rPr lang="en-US" sz="1400" b="1" dirty="0" smtClean="0"/>
              <a:t>Knight</a:t>
            </a:r>
            <a:r>
              <a:rPr lang="en-US" sz="1400" dirty="0" smtClean="0"/>
              <a:t>‘ comes from  an Anglo-Saxon </a:t>
            </a:r>
            <a:r>
              <a:rPr lang="en-US" sz="1400" dirty="0"/>
              <a:t>word "</a:t>
            </a:r>
            <a:r>
              <a:rPr lang="en-US" sz="1400" dirty="0" err="1"/>
              <a:t>Cniht</a:t>
            </a:r>
            <a:r>
              <a:rPr lang="en-US" sz="1400" dirty="0"/>
              <a:t>" meaning "boy" or "page </a:t>
            </a:r>
            <a:r>
              <a:rPr lang="en-US" sz="1400" dirty="0" smtClean="0"/>
              <a:t>boy.</a:t>
            </a:r>
          </a:p>
          <a:p>
            <a:endParaRPr lang="en-US" sz="1400" dirty="0"/>
          </a:p>
          <a:p>
            <a:r>
              <a:rPr lang="en-US" sz="1400" dirty="0" smtClean="0"/>
              <a:t>Knights were first introduced to Europe by Charlemagne.</a:t>
            </a:r>
          </a:p>
          <a:p>
            <a:endParaRPr lang="en-US" sz="1400" dirty="0" smtClean="0"/>
          </a:p>
          <a:p>
            <a:r>
              <a:rPr lang="en-US" sz="1400" dirty="0" smtClean="0"/>
              <a:t>Knights had to go through several steps before they became a knight.  As a boy between the age of 6-8 they would become a </a:t>
            </a:r>
            <a:r>
              <a:rPr lang="en-US" sz="1400" u="sng" dirty="0" smtClean="0">
                <a:solidFill>
                  <a:srgbClr val="FFFF00"/>
                </a:solidFill>
              </a:rPr>
              <a:t>page.   </a:t>
            </a:r>
            <a:r>
              <a:rPr lang="en-US" sz="1400" u="sng" dirty="0">
                <a:solidFill>
                  <a:srgbClr val="FFFF00"/>
                </a:solidFill>
              </a:rPr>
              <a:t> </a:t>
            </a:r>
            <a:r>
              <a:rPr lang="en-US" sz="1400" dirty="0" smtClean="0"/>
              <a:t>At the age of 14-16 they would become a </a:t>
            </a:r>
            <a:r>
              <a:rPr lang="en-US" sz="1400" u="sng" dirty="0" smtClean="0">
                <a:solidFill>
                  <a:srgbClr val="FFFF00"/>
                </a:solidFill>
              </a:rPr>
              <a:t>squire. </a:t>
            </a:r>
            <a:r>
              <a:rPr lang="en-US" sz="1400" dirty="0" smtClean="0"/>
              <a:t> At about the age of  about 21 if he was worthy he would go through a dubbing ceremony and would become a knight.</a:t>
            </a:r>
          </a:p>
          <a:p>
            <a:endParaRPr lang="en-US" sz="1400" u="sng" dirty="0">
              <a:solidFill>
                <a:srgbClr val="FFFF00"/>
              </a:solidFill>
            </a:endParaRPr>
          </a:p>
          <a:p>
            <a:r>
              <a:rPr lang="en-US" sz="1400" b="1" dirty="0" smtClean="0"/>
              <a:t>Once he became a knight he had to follow the code </a:t>
            </a:r>
            <a:r>
              <a:rPr lang="en-US" sz="1400" b="1" dirty="0"/>
              <a:t>of </a:t>
            </a:r>
            <a:r>
              <a:rPr lang="en-US" sz="1400" b="1" u="sng" dirty="0" smtClean="0">
                <a:solidFill>
                  <a:srgbClr val="FFFF00"/>
                </a:solidFill>
              </a:rPr>
              <a:t>chivalry </a:t>
            </a:r>
            <a:r>
              <a:rPr lang="en-US" sz="1400" b="1" dirty="0" smtClean="0"/>
              <a:t> which dictated </a:t>
            </a:r>
            <a:r>
              <a:rPr lang="en-US" sz="1400" b="1" dirty="0"/>
              <a:t>that a </a:t>
            </a:r>
            <a:r>
              <a:rPr lang="en-US" sz="1400" b="1" dirty="0" smtClean="0"/>
              <a:t>knight </a:t>
            </a:r>
            <a:r>
              <a:rPr lang="en-US" sz="1400" b="1" dirty="0"/>
              <a:t>should be brave and fearless in battle but would also exhibit cultured Knightly qualities showing themselves to be devout, loyal, courteous and generous. Various ceremonies were attended and oaths made before a man could become a knight. The Code of Chivalry was a moral system which went beyond rules of combat and introduced the concept of Chivalrous conduct and courtly love.</a:t>
            </a:r>
            <a:endParaRPr lang="en-US" sz="1400" u="sng" dirty="0">
              <a:solidFill>
                <a:srgbClr val="FFFF00"/>
              </a:solidFill>
            </a:endParaRPr>
          </a:p>
        </p:txBody>
      </p:sp>
      <p:pic>
        <p:nvPicPr>
          <p:cNvPr id="7170" name="Picture 2" descr="http://2.bp.blogspot.com/-KG54lrYksac/UGPYl869AOI/AAAAAAAAAJI/rI8cdBia7zY/s1600/3code-of-chival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
            <a:ext cx="223411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1/16/Meister_der_Manessischen_Liederhandschrift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48399" y="3429000"/>
            <a:ext cx="2234119" cy="329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053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Armed Warriors-Knights</a:t>
            </a:r>
            <a:endParaRPr lang="en-US" dirty="0"/>
          </a:p>
        </p:txBody>
      </p:sp>
      <p:sp>
        <p:nvSpPr>
          <p:cNvPr id="3" name="TextBox 2"/>
          <p:cNvSpPr txBox="1"/>
          <p:nvPr/>
        </p:nvSpPr>
        <p:spPr>
          <a:xfrm>
            <a:off x="609600" y="779413"/>
            <a:ext cx="4495800" cy="6078587"/>
          </a:xfrm>
          <a:prstGeom prst="rect">
            <a:avLst/>
          </a:prstGeom>
          <a:noFill/>
        </p:spPr>
        <p:txBody>
          <a:bodyPr wrap="square" rtlCol="0">
            <a:spAutoFit/>
          </a:bodyPr>
          <a:lstStyle/>
          <a:p>
            <a:r>
              <a:rPr lang="en-US" sz="1200" b="1" u="sng" dirty="0">
                <a:solidFill>
                  <a:schemeClr val="tx2">
                    <a:lumMod val="10000"/>
                  </a:schemeClr>
                </a:solidFill>
              </a:rPr>
              <a:t>Daily Life of a Knight in the Middle Ages</a:t>
            </a:r>
            <a:r>
              <a:rPr lang="en-US" sz="1200" b="1" dirty="0"/>
              <a:t/>
            </a:r>
            <a:br>
              <a:rPr lang="en-US" sz="1200" b="1" dirty="0"/>
            </a:br>
            <a:r>
              <a:rPr lang="en-US" sz="1300" b="1" dirty="0"/>
              <a:t>The daily life of a knight in the Middle ages followed a similar schedule to that of his lord or the noble he served. The </a:t>
            </a:r>
            <a:r>
              <a:rPr lang="en-US" sz="1300" b="1" dirty="0" smtClean="0"/>
              <a:t>daily </a:t>
            </a:r>
            <a:r>
              <a:rPr lang="en-US" sz="1300" b="1" dirty="0"/>
              <a:t>life of a Knight during the Middle ages </a:t>
            </a:r>
            <a:r>
              <a:rPr lang="en-US" sz="1300" b="1" dirty="0" smtClean="0"/>
              <a:t>centered </a:t>
            </a:r>
            <a:r>
              <a:rPr lang="en-US" sz="1300" b="1" dirty="0"/>
              <a:t>around castles or </a:t>
            </a:r>
            <a:r>
              <a:rPr lang="en-US" sz="1300" b="1" dirty="0" smtClean="0"/>
              <a:t>manors </a:t>
            </a:r>
            <a:r>
              <a:rPr lang="en-US" sz="1300" b="1" dirty="0"/>
              <a:t>or fighting for his lord and the King during times of war. </a:t>
            </a:r>
            <a:endParaRPr lang="en-US" sz="1300" b="1" dirty="0" smtClean="0"/>
          </a:p>
          <a:p>
            <a:r>
              <a:rPr lang="en-US" sz="1300" b="1" u="sng" dirty="0" smtClean="0">
                <a:solidFill>
                  <a:schemeClr val="tx2">
                    <a:lumMod val="10000"/>
                  </a:schemeClr>
                </a:solidFill>
              </a:rPr>
              <a:t>Typical Day</a:t>
            </a:r>
          </a:p>
          <a:p>
            <a:pPr marL="285750" indent="-285750">
              <a:buFont typeface="Arial" pitchFamily="34" charset="0"/>
              <a:buChar char="•"/>
            </a:pPr>
            <a:r>
              <a:rPr lang="en-US" sz="1300" b="1" dirty="0" smtClean="0"/>
              <a:t>The </a:t>
            </a:r>
            <a:r>
              <a:rPr lang="en-US" sz="1300" b="1" dirty="0"/>
              <a:t>daily life of a Knight started at dawn when Mass would be heard and prayers would be made</a:t>
            </a:r>
            <a:endParaRPr lang="en-US" sz="1300" dirty="0"/>
          </a:p>
          <a:p>
            <a:pPr marL="285750" indent="-285750">
              <a:buFont typeface="Arial" pitchFamily="34" charset="0"/>
              <a:buChar char="•"/>
            </a:pPr>
            <a:endParaRPr lang="en-US" sz="1300" b="1" dirty="0" smtClean="0"/>
          </a:p>
          <a:p>
            <a:pPr marL="285750" indent="-285750">
              <a:buFont typeface="Arial" pitchFamily="34" charset="0"/>
              <a:buChar char="•"/>
            </a:pPr>
            <a:r>
              <a:rPr lang="en-US" sz="1300" b="1" dirty="0" smtClean="0"/>
              <a:t>Knights </a:t>
            </a:r>
            <a:r>
              <a:rPr lang="en-US" sz="1300" b="1" dirty="0"/>
              <a:t>would engage in weapons </a:t>
            </a:r>
            <a:endParaRPr lang="en-US" sz="1300" b="1" dirty="0" smtClean="0"/>
          </a:p>
          <a:p>
            <a:pPr marL="285750" indent="-285750">
              <a:buFont typeface="Arial" pitchFamily="34" charset="0"/>
              <a:buChar char="•"/>
            </a:pPr>
            <a:r>
              <a:rPr lang="en-US" sz="1300" b="1" dirty="0" smtClean="0"/>
              <a:t>Mid </a:t>
            </a:r>
            <a:r>
              <a:rPr lang="en-US" sz="1300" b="1" dirty="0"/>
              <a:t>morning prayers and a </a:t>
            </a:r>
            <a:r>
              <a:rPr lang="en-US" sz="1300" b="1" dirty="0" smtClean="0"/>
              <a:t>meal</a:t>
            </a:r>
          </a:p>
          <a:p>
            <a:pPr marL="285750" indent="-285750">
              <a:buFont typeface="Arial" pitchFamily="34" charset="0"/>
              <a:buChar char="•"/>
            </a:pPr>
            <a:endParaRPr lang="en-US" sz="1300" dirty="0"/>
          </a:p>
          <a:p>
            <a:pPr marL="285750" indent="-285750">
              <a:buFont typeface="Arial" pitchFamily="34" charset="0"/>
              <a:buChar char="•"/>
            </a:pPr>
            <a:r>
              <a:rPr lang="en-US" sz="1300" b="1" dirty="0"/>
              <a:t>As the Medieval period progressed the culture changed becoming more refined and elegant. Knights were expected to understand the rules of Chivalry and courtly love. Time might be spent on dance </a:t>
            </a:r>
            <a:r>
              <a:rPr lang="en-US" sz="1300" b="1" dirty="0" smtClean="0"/>
              <a:t>practice</a:t>
            </a:r>
          </a:p>
          <a:p>
            <a:pPr marL="285750" indent="-285750">
              <a:buFont typeface="Arial" pitchFamily="34" charset="0"/>
              <a:buChar char="•"/>
            </a:pPr>
            <a:endParaRPr lang="en-US" sz="1300" dirty="0"/>
          </a:p>
          <a:p>
            <a:pPr marL="285750" indent="-285750">
              <a:buFont typeface="Arial" pitchFamily="34" charset="0"/>
              <a:buChar char="•"/>
            </a:pPr>
            <a:r>
              <a:rPr lang="en-US" sz="1300" b="1" dirty="0"/>
              <a:t>In the afternoon the </a:t>
            </a:r>
            <a:r>
              <a:rPr lang="en-US" sz="1300" b="1" dirty="0" smtClean="0"/>
              <a:t>Knights </a:t>
            </a:r>
            <a:r>
              <a:rPr lang="en-US" sz="1300" b="1" dirty="0"/>
              <a:t>turned to increasing their skills in horsemanship and would accompany their lord in hunting, hawking or inspecting the </a:t>
            </a:r>
            <a:r>
              <a:rPr lang="en-US" sz="1300" b="1" dirty="0" smtClean="0"/>
              <a:t>estate</a:t>
            </a:r>
          </a:p>
          <a:p>
            <a:pPr marL="285750" indent="-285750">
              <a:buFont typeface="Arial" pitchFamily="34" charset="0"/>
              <a:buChar char="•"/>
            </a:pPr>
            <a:endParaRPr lang="en-US" sz="1300" dirty="0"/>
          </a:p>
          <a:p>
            <a:pPr marL="285750" indent="-285750">
              <a:buFont typeface="Arial" pitchFamily="34" charset="0"/>
              <a:buChar char="•"/>
            </a:pPr>
            <a:r>
              <a:rPr lang="en-US" sz="1300" b="1" dirty="0"/>
              <a:t>Evening prayer and then supper in the Hall of the Castle or Manor </a:t>
            </a:r>
            <a:r>
              <a:rPr lang="en-US" sz="1300" b="1" dirty="0" smtClean="0"/>
              <a:t>House</a:t>
            </a:r>
          </a:p>
          <a:p>
            <a:pPr marL="285750" indent="-285750">
              <a:buFont typeface="Arial" pitchFamily="34" charset="0"/>
              <a:buChar char="•"/>
            </a:pPr>
            <a:endParaRPr lang="en-US" sz="1300" dirty="0"/>
          </a:p>
          <a:p>
            <a:pPr marL="285750" indent="-285750">
              <a:buFont typeface="Arial" pitchFamily="34" charset="0"/>
              <a:buChar char="•"/>
            </a:pPr>
            <a:r>
              <a:rPr lang="en-US" sz="1300" b="1" dirty="0"/>
              <a:t>After supper there might be some entertainment - music, dancing, jugglers, acrobats, jesters, </a:t>
            </a:r>
            <a:r>
              <a:rPr lang="en-US" sz="1300" b="1" dirty="0" err="1" smtClean="0"/>
              <a:t>etc</a:t>
            </a:r>
            <a:endParaRPr lang="en-US" sz="1300" dirty="0"/>
          </a:p>
        </p:txBody>
      </p:sp>
      <p:pic>
        <p:nvPicPr>
          <p:cNvPr id="6146" name="Picture 2" descr="http://a66c7b.medialib.glogster.com/media/6f/6ff70ae46c457ee84f4f4ad24caafcd150b839286b021d5e62335bcb5c33f146/knight-middle-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87457"/>
            <a:ext cx="2617743" cy="26177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0.gstatic.com/images?q=tbn:ANd9GcTHKc1vB0KYjcJIU9L-bpwxQT9C1vVBrNn7SFdw4hRXrnRiN1mo:questgarden.com/09/99/6/080210153854/images/Joust-743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57600"/>
            <a:ext cx="2743200" cy="273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48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pubquizreference.co.uk/main/knight-armour-par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6694"/>
            <a:ext cx="4876800" cy="65767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1981200"/>
            <a:ext cx="3352800" cy="646331"/>
          </a:xfrm>
          <a:prstGeom prst="rect">
            <a:avLst/>
          </a:prstGeom>
          <a:noFill/>
        </p:spPr>
        <p:txBody>
          <a:bodyPr wrap="square" rtlCol="0">
            <a:spAutoFit/>
          </a:bodyPr>
          <a:lstStyle/>
          <a:p>
            <a:r>
              <a:rPr lang="en-US" dirty="0" smtClean="0"/>
              <a:t>What do you think each of the parts did?</a:t>
            </a:r>
            <a:endParaRPr lang="en-US" dirty="0"/>
          </a:p>
        </p:txBody>
      </p:sp>
      <p:sp>
        <p:nvSpPr>
          <p:cNvPr id="4" name="TextBox 3"/>
          <p:cNvSpPr txBox="1"/>
          <p:nvPr/>
        </p:nvSpPr>
        <p:spPr>
          <a:xfrm>
            <a:off x="5330588" y="3103407"/>
            <a:ext cx="3352800" cy="923330"/>
          </a:xfrm>
          <a:prstGeom prst="rect">
            <a:avLst/>
          </a:prstGeom>
          <a:noFill/>
        </p:spPr>
        <p:txBody>
          <a:bodyPr wrap="square" rtlCol="0">
            <a:spAutoFit/>
          </a:bodyPr>
          <a:lstStyle/>
          <a:p>
            <a:r>
              <a:rPr lang="en-US" dirty="0" smtClean="0"/>
              <a:t>What advantages did this armor have? What about disadvantages?</a:t>
            </a:r>
          </a:p>
        </p:txBody>
      </p:sp>
      <p:sp>
        <p:nvSpPr>
          <p:cNvPr id="5" name="TextBox 4"/>
          <p:cNvSpPr txBox="1"/>
          <p:nvPr/>
        </p:nvSpPr>
        <p:spPr>
          <a:xfrm>
            <a:off x="5334000" y="1143000"/>
            <a:ext cx="2971800" cy="523220"/>
          </a:xfrm>
          <a:prstGeom prst="rect">
            <a:avLst/>
          </a:prstGeom>
          <a:noFill/>
        </p:spPr>
        <p:txBody>
          <a:bodyPr wrap="square" rtlCol="0">
            <a:spAutoFit/>
          </a:bodyPr>
          <a:lstStyle/>
          <a:p>
            <a:r>
              <a:rPr lang="en-US" sz="2800" u="sng" dirty="0" smtClean="0"/>
              <a:t>A Knight’s Armor</a:t>
            </a:r>
            <a:endParaRPr lang="en-US" sz="2800" u="sng" dirty="0"/>
          </a:p>
        </p:txBody>
      </p:sp>
    </p:spTree>
    <p:extLst>
      <p:ext uri="{BB962C8B-B14F-4D97-AF65-F5344CB8AC3E}">
        <p14:creationId xmlns:p14="http://schemas.microsoft.com/office/powerpoint/2010/main" val="27869703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245</TotalTime>
  <Words>612</Words>
  <Application>Microsoft Office PowerPoint</Application>
  <PresentationFormat>On-screen Show (4:3)</PresentationFormat>
  <Paragraphs>61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Paper</vt:lpstr>
      <vt:lpstr>PowerPoint Presentation</vt:lpstr>
      <vt:lpstr>PowerPoint Presentation</vt:lpstr>
      <vt:lpstr>What are some important terms?</vt:lpstr>
      <vt:lpstr>PowerPoint Presentation</vt:lpstr>
      <vt:lpstr>Life at the Bottom- Peasants</vt:lpstr>
      <vt:lpstr>Life at the  Bottom-Peasants</vt:lpstr>
      <vt:lpstr>Armed Warriors- Knights</vt:lpstr>
      <vt:lpstr>Armed Warriors-Knights</vt:lpstr>
      <vt:lpstr>PowerPoint Presentation</vt:lpstr>
      <vt:lpstr>Of Noble Birth- Nobles</vt:lpstr>
      <vt:lpstr>Its good to be the king(or queen)-Monarchs</vt:lpstr>
      <vt:lpstr>Stone Sweet Home-Castles</vt:lpstr>
      <vt:lpstr>Stone Sweet Home-Castles</vt:lpstr>
      <vt:lpstr>PowerPoint Presentation</vt:lpstr>
      <vt:lpstr>        Castle Clips</vt:lpstr>
    </vt:vector>
  </TitlesOfParts>
  <Company>FCPS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Feudal System</dc:title>
  <dc:creator>FCPS</dc:creator>
  <cp:lastModifiedBy>FCPS</cp:lastModifiedBy>
  <cp:revision>31</cp:revision>
  <dcterms:created xsi:type="dcterms:W3CDTF">2013-09-26T13:12:48Z</dcterms:created>
  <dcterms:modified xsi:type="dcterms:W3CDTF">2013-09-26T18:04:29Z</dcterms:modified>
</cp:coreProperties>
</file>